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FC85299-3C8A-495C-A115-211C4C363A69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237AB9D-3CC8-4512-AD82-52EDFA498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60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0848-EB39-46B3-AEC9-CDA8D4584C7F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3A52-D408-443A-AB7B-4ECF7882E5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0848-EB39-46B3-AEC9-CDA8D4584C7F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3A52-D408-443A-AB7B-4ECF7882E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0848-EB39-46B3-AEC9-CDA8D4584C7F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3A52-D408-443A-AB7B-4ECF7882E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0848-EB39-46B3-AEC9-CDA8D4584C7F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3A52-D408-443A-AB7B-4ECF7882E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0848-EB39-46B3-AEC9-CDA8D4584C7F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3A52-D408-443A-AB7B-4ECF7882E5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0848-EB39-46B3-AEC9-CDA8D4584C7F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3A52-D408-443A-AB7B-4ECF7882E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0848-EB39-46B3-AEC9-CDA8D4584C7F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3A52-D408-443A-AB7B-4ECF7882E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0848-EB39-46B3-AEC9-CDA8D4584C7F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3A52-D408-443A-AB7B-4ECF7882E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0848-EB39-46B3-AEC9-CDA8D4584C7F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3A52-D408-443A-AB7B-4ECF7882E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0848-EB39-46B3-AEC9-CDA8D4584C7F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B3A52-D408-443A-AB7B-4ECF7882E5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70848-EB39-46B3-AEC9-CDA8D4584C7F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DB3A52-D408-443A-AB7B-4ECF7882E5A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C70848-EB39-46B3-AEC9-CDA8D4584C7F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DB3A52-D408-443A-AB7B-4ECF7882E5A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heavydy@gmail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3564" y="2895600"/>
            <a:ext cx="7772400" cy="1470025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Adobe Garamond Pro Bold" pitchFamily="18" charset="0"/>
              </a:rPr>
              <a:t>Title: An </a:t>
            </a:r>
            <a:r>
              <a:rPr lang="en-US" sz="4000" dirty="0">
                <a:latin typeface="Adobe Garamond Pro Bold" pitchFamily="18" charset="0"/>
              </a:rPr>
              <a:t>evaluation of Early Grade Reading Assessment in </a:t>
            </a:r>
            <a:r>
              <a:rPr lang="en-US" sz="4000" dirty="0" smtClean="0">
                <a:latin typeface="Adobe Garamond Pro Bold" pitchFamily="18" charset="0"/>
              </a:rPr>
              <a:t>Namibia</a:t>
            </a:r>
            <a:endParaRPr lang="en-US" sz="4000" dirty="0">
              <a:latin typeface="Adobe Garamond Pro Bold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16764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dobe Garamond Pro Bold" pitchFamily="18" charset="0"/>
              </a:rPr>
              <a:t>SAAEA Conference: 19 – 22 May 2019</a:t>
            </a:r>
          </a:p>
          <a:p>
            <a:r>
              <a:rPr lang="en-US" dirty="0" smtClean="0">
                <a:latin typeface="Adobe Garamond Pro Bold" pitchFamily="18" charset="0"/>
              </a:rPr>
              <a:t>Gaborone, Botswana</a:t>
            </a:r>
            <a:endParaRPr lang="en-US" dirty="0">
              <a:latin typeface="Adobe Garamond Pro Bol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76473" y="5943600"/>
            <a:ext cx="167640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u="heavy" dirty="0">
                <a:latin typeface="Arial Black" pitchFamily="34" charset="0"/>
              </a:rPr>
              <a:t>EG</a:t>
            </a:r>
            <a:r>
              <a:rPr lang="en-US" sz="3600" b="1" u="heavy" dirty="0">
                <a:solidFill>
                  <a:srgbClr val="FFC000"/>
                </a:solidFill>
                <a:latin typeface="Arial Black" pitchFamily="34" charset="0"/>
              </a:rPr>
              <a:t>R</a:t>
            </a:r>
            <a:r>
              <a:rPr lang="en-US" sz="3600" b="1" u="heavy" dirty="0">
                <a:latin typeface="Arial Black" pitchFamily="34" charset="0"/>
              </a:rPr>
              <a:t>A</a:t>
            </a:r>
            <a:endParaRPr lang="en-US" sz="3600" dirty="0">
              <a:latin typeface="Arial Black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047" y="152400"/>
            <a:ext cx="1464105" cy="152400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955964" y="45180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i="1" dirty="0" err="1" smtClean="0">
                <a:latin typeface="Adobe Garamond Pro Bold" pitchFamily="18" charset="0"/>
              </a:rPr>
              <a:t>Eino</a:t>
            </a:r>
            <a:r>
              <a:rPr lang="en-US" sz="3200" i="1" dirty="0" smtClean="0">
                <a:latin typeface="Adobe Garamond Pro Bold" pitchFamily="18" charset="0"/>
              </a:rPr>
              <a:t> </a:t>
            </a:r>
            <a:r>
              <a:rPr lang="en-US" sz="3200" i="1" dirty="0" err="1">
                <a:latin typeface="Adobe Garamond Pro Bold" pitchFamily="18" charset="0"/>
              </a:rPr>
              <a:t>Haifidi</a:t>
            </a:r>
            <a:r>
              <a:rPr lang="en-US" sz="3200" i="1" dirty="0">
                <a:latin typeface="Adobe Garamond Pro Bold" pitchFamily="18" charset="0"/>
              </a:rPr>
              <a:t> (</a:t>
            </a:r>
            <a:r>
              <a:rPr lang="en-US" sz="3200" i="1" dirty="0">
                <a:latin typeface="Adobe Garamond Pro Bold" pitchFamily="18" charset="0"/>
                <a:hlinkClick r:id="rId3"/>
              </a:rPr>
              <a:t>eheavydy@gmail.com</a:t>
            </a:r>
            <a:r>
              <a:rPr lang="en-US" sz="3200" i="1" dirty="0">
                <a:latin typeface="Adobe Garamond Pro Bold" pitchFamily="18" charset="0"/>
              </a:rPr>
              <a:t>)</a:t>
            </a:r>
          </a:p>
          <a:p>
            <a:r>
              <a:rPr lang="en-US" sz="3200" i="1" dirty="0">
                <a:latin typeface="Adobe Garamond Pro Bold" pitchFamily="18" charset="0"/>
              </a:rPr>
              <a:t>Directorate of National Examinations and </a:t>
            </a:r>
            <a:r>
              <a:rPr lang="en-US" sz="3200" i="1" dirty="0" smtClean="0">
                <a:latin typeface="Adobe Garamond Pro Bold" pitchFamily="18" charset="0"/>
              </a:rPr>
              <a:t>Assessment: </a:t>
            </a:r>
            <a:r>
              <a:rPr lang="en-US" sz="3200" i="1" dirty="0">
                <a:latin typeface="Adobe Garamond Pro Bold" pitchFamily="18" charset="0"/>
              </a:rPr>
              <a:t>MoEAC, Windhoek, </a:t>
            </a:r>
            <a:r>
              <a:rPr lang="en-US" sz="3200" i="1" dirty="0" smtClean="0">
                <a:latin typeface="Adobe Garamond Pro Bold" pitchFamily="18" charset="0"/>
              </a:rPr>
              <a:t>Namibia</a:t>
            </a:r>
            <a:endParaRPr lang="en-US" sz="3200" i="1" dirty="0"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18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pple Chancery" pitchFamily="66" charset="0"/>
              </a:rPr>
              <a:t>8</a:t>
            </a:r>
            <a:r>
              <a:rPr lang="en-US" dirty="0" smtClean="0">
                <a:latin typeface="Apple Chancery" pitchFamily="66" charset="0"/>
              </a:rPr>
              <a:t>. Funding of EGRA</a:t>
            </a:r>
            <a:endParaRPr lang="en-US" dirty="0">
              <a:latin typeface="Apple Chancer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latin typeface="Chaparral Pro" pitchFamily="18" charset="0"/>
              </a:rPr>
              <a:t>The EGRA project was co-funded by </a:t>
            </a:r>
            <a:r>
              <a:rPr lang="en-US" dirty="0" smtClean="0">
                <a:latin typeface="Chaparral Pro" pitchFamily="18" charset="0"/>
              </a:rPr>
              <a:t>the two organisations: </a:t>
            </a:r>
          </a:p>
          <a:p>
            <a:pPr lvl="1" algn="just"/>
            <a:r>
              <a:rPr lang="en-US" dirty="0" smtClean="0">
                <a:latin typeface="Chaparral Pro" pitchFamily="18" charset="0"/>
              </a:rPr>
              <a:t>Education </a:t>
            </a:r>
            <a:r>
              <a:rPr lang="en-US" dirty="0">
                <a:latin typeface="Chaparral Pro" pitchFamily="18" charset="0"/>
              </a:rPr>
              <a:t>Development Trust (formerly known as the Centre for British Teachers [</a:t>
            </a:r>
            <a:r>
              <a:rPr lang="en-US" dirty="0" err="1">
                <a:latin typeface="Chaparral Pro" pitchFamily="18" charset="0"/>
              </a:rPr>
              <a:t>CfBT</a:t>
            </a:r>
            <a:r>
              <a:rPr lang="en-US" dirty="0">
                <a:latin typeface="Chaparral Pro" pitchFamily="18" charset="0"/>
              </a:rPr>
              <a:t>] Education Trust</a:t>
            </a:r>
            <a:r>
              <a:rPr lang="en-US" dirty="0" smtClean="0">
                <a:latin typeface="Chaparral Pro" pitchFamily="18" charset="0"/>
              </a:rPr>
              <a:t>).</a:t>
            </a:r>
          </a:p>
          <a:p>
            <a:pPr lvl="1" algn="just"/>
            <a:r>
              <a:rPr lang="en-US" dirty="0" smtClean="0">
                <a:latin typeface="Chaparral Pro" pitchFamily="18" charset="0"/>
              </a:rPr>
              <a:t>The </a:t>
            </a:r>
            <a:r>
              <a:rPr lang="en-US" dirty="0">
                <a:latin typeface="Chaparral Pro" pitchFamily="18" charset="0"/>
              </a:rPr>
              <a:t>Education Training Sector Improvement Programme (ETSIP) within the </a:t>
            </a:r>
            <a:r>
              <a:rPr lang="en-US" dirty="0" smtClean="0">
                <a:latin typeface="Chaparral Pro" pitchFamily="18" charset="0"/>
              </a:rPr>
              <a:t>MoEAC.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00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pple Chancery" pitchFamily="66" charset="0"/>
              </a:rPr>
              <a:t>9</a:t>
            </a:r>
            <a:r>
              <a:rPr lang="en-US" dirty="0" smtClean="0">
                <a:latin typeface="Apple Chancery" pitchFamily="66" charset="0"/>
              </a:rPr>
              <a:t>. The EGRA Pilot</a:t>
            </a:r>
            <a:endParaRPr lang="en-US" dirty="0">
              <a:latin typeface="Apple Chancer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latin typeface="Chaparral Pro" pitchFamily="18" charset="0"/>
              </a:rPr>
              <a:t>The EGRA pilot was conducted from January 2012 to May </a:t>
            </a:r>
            <a:r>
              <a:rPr lang="en-US" dirty="0" smtClean="0">
                <a:latin typeface="Chaparral Pro" pitchFamily="18" charset="0"/>
              </a:rPr>
              <a:t>2012. </a:t>
            </a:r>
          </a:p>
          <a:p>
            <a:pPr algn="just"/>
            <a:r>
              <a:rPr lang="en-US" dirty="0" smtClean="0">
                <a:latin typeface="Chaparral Pro" pitchFamily="18" charset="0"/>
              </a:rPr>
              <a:t>The </a:t>
            </a:r>
            <a:r>
              <a:rPr lang="en-US" dirty="0">
                <a:latin typeface="Chaparral Pro" pitchFamily="18" charset="0"/>
              </a:rPr>
              <a:t>main objective of the pilot was to develop the EGRA Namibian </a:t>
            </a:r>
            <a:r>
              <a:rPr lang="en-US" dirty="0" smtClean="0">
                <a:latin typeface="Chaparral Pro" pitchFamily="18" charset="0"/>
              </a:rPr>
              <a:t>tool.</a:t>
            </a:r>
          </a:p>
          <a:p>
            <a:pPr algn="just"/>
            <a:r>
              <a:rPr lang="en-US" dirty="0">
                <a:latin typeface="Chaparral Pro" pitchFamily="18" charset="0"/>
              </a:rPr>
              <a:t>The EGRA tools were developed by the National Institute of Educational Development (NIED</a:t>
            </a:r>
            <a:r>
              <a:rPr lang="en-US" dirty="0" smtClean="0">
                <a:latin typeface="Chaparral Pro" pitchFamily="18" charset="0"/>
              </a:rPr>
              <a:t>).</a:t>
            </a:r>
            <a:endParaRPr lang="en-US" dirty="0">
              <a:latin typeface="Chaparral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467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>
                <a:latin typeface="Chaparral Pro" pitchFamily="18" charset="0"/>
              </a:rPr>
              <a:t>The pilot report concluded with a list of recommendations guiding the </a:t>
            </a:r>
            <a:r>
              <a:rPr lang="en-US" dirty="0" smtClean="0">
                <a:latin typeface="Chaparral Pro" pitchFamily="18" charset="0"/>
              </a:rPr>
              <a:t>EGRA programme </a:t>
            </a:r>
            <a:r>
              <a:rPr lang="en-US" dirty="0">
                <a:latin typeface="Chaparral Pro" pitchFamily="18" charset="0"/>
              </a:rPr>
              <a:t>into the future</a:t>
            </a:r>
            <a:r>
              <a:rPr lang="en-US" dirty="0" smtClean="0">
                <a:latin typeface="Chaparral Pro" pitchFamily="18" charset="0"/>
              </a:rPr>
              <a:t>.</a:t>
            </a:r>
          </a:p>
          <a:p>
            <a:endParaRPr lang="en-US" dirty="0" smtClean="0">
              <a:latin typeface="Chaparral Pro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haparral Pro" pitchFamily="18" charset="0"/>
              </a:rPr>
              <a:t>The development of the EGRA tools in all languages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haparral Pro" pitchFamily="18" charset="0"/>
              </a:rPr>
              <a:t>The administrators’ training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haparral Pro" pitchFamily="18" charset="0"/>
              </a:rPr>
              <a:t>The field testing</a:t>
            </a:r>
            <a:r>
              <a:rPr lang="en-US" dirty="0">
                <a:latin typeface="Chaparral Pro" pitchFamily="18" charset="0"/>
              </a:rPr>
              <a:t> </a:t>
            </a:r>
            <a:endParaRPr lang="en-US" dirty="0" smtClean="0">
              <a:latin typeface="Chaparral Pro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haparral Pro" pitchFamily="18" charset="0"/>
              </a:rPr>
              <a:t>The </a:t>
            </a:r>
            <a:r>
              <a:rPr lang="en-US" dirty="0">
                <a:latin typeface="Chaparral Pro" pitchFamily="18" charset="0"/>
              </a:rPr>
              <a:t>intervention </a:t>
            </a:r>
            <a:r>
              <a:rPr lang="en-US" dirty="0" smtClean="0">
                <a:latin typeface="Chaparral Pro" pitchFamily="18" charset="0"/>
              </a:rPr>
              <a:t>strategy</a:t>
            </a:r>
            <a:endParaRPr lang="en-US" dirty="0">
              <a:latin typeface="Chaparral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617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Chaparral Pro" pitchFamily="18" charset="0"/>
              </a:rPr>
              <a:t>The pilot outcomes further indicated that; </a:t>
            </a:r>
          </a:p>
          <a:p>
            <a:pPr algn="just"/>
            <a:endParaRPr lang="en-US" dirty="0" smtClean="0">
              <a:latin typeface="Chaparral Pro" pitchFamily="18" charset="0"/>
            </a:endParaRPr>
          </a:p>
          <a:p>
            <a:pPr lvl="1" algn="just"/>
            <a:r>
              <a:rPr lang="en-US" sz="3200" dirty="0" smtClean="0">
                <a:latin typeface="Chaparral Pro" pitchFamily="18" charset="0"/>
              </a:rPr>
              <a:t>learners who attended pre-primary school produce better results than their peers.  </a:t>
            </a:r>
          </a:p>
          <a:p>
            <a:pPr lvl="1" algn="just"/>
            <a:r>
              <a:rPr lang="en-US" sz="3200" dirty="0" smtClean="0">
                <a:latin typeface="Chaparral Pro" pitchFamily="18" charset="0"/>
              </a:rPr>
              <a:t>Girls perform better in early literacy than boys.</a:t>
            </a:r>
          </a:p>
          <a:p>
            <a:pPr lvl="1" algn="just"/>
            <a:r>
              <a:rPr lang="en-US" sz="3200" dirty="0" smtClean="0">
                <a:latin typeface="Chaparral Pro" pitchFamily="18" charset="0"/>
              </a:rPr>
              <a:t>Generally, all </a:t>
            </a:r>
            <a:r>
              <a:rPr lang="en-US" sz="3200" dirty="0">
                <a:latin typeface="Chaparral Pro" pitchFamily="18" charset="0"/>
              </a:rPr>
              <a:t>regions </a:t>
            </a:r>
            <a:r>
              <a:rPr lang="en-US" sz="3200" dirty="0" smtClean="0">
                <a:latin typeface="Chaparral Pro" pitchFamily="18" charset="0"/>
              </a:rPr>
              <a:t>indicated </a:t>
            </a:r>
            <a:r>
              <a:rPr lang="en-US" sz="3200" dirty="0">
                <a:latin typeface="Chaparral Pro" pitchFamily="18" charset="0"/>
              </a:rPr>
              <a:t>the need for improved literacy teaching </a:t>
            </a:r>
            <a:r>
              <a:rPr lang="en-US" sz="3200" dirty="0" smtClean="0">
                <a:latin typeface="Chaparral Pro" pitchFamily="18" charset="0"/>
              </a:rPr>
              <a:t>focusing </a:t>
            </a:r>
            <a:r>
              <a:rPr lang="en-US" sz="3200" dirty="0">
                <a:latin typeface="Chaparral Pro" pitchFamily="18" charset="0"/>
              </a:rPr>
              <a:t>on comprehension.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54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pple Chancery" pitchFamily="66" charset="0"/>
              </a:rPr>
              <a:t>10. EGRA Intervention Strategy</a:t>
            </a:r>
            <a:endParaRPr lang="en-US" dirty="0">
              <a:latin typeface="Apple Chancer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Chaparral Pro" pitchFamily="18" charset="0"/>
              </a:rPr>
              <a:t>The objectives of the intervention were to ensure that;</a:t>
            </a:r>
          </a:p>
          <a:p>
            <a:pPr lvl="1" algn="just"/>
            <a:r>
              <a:rPr lang="en-US" dirty="0" smtClean="0">
                <a:latin typeface="Chaparral Pro" pitchFamily="18" charset="0"/>
              </a:rPr>
              <a:t>The literacy teaching manuals were developed in all curriculum languages.</a:t>
            </a:r>
          </a:p>
          <a:p>
            <a:pPr lvl="1" algn="just"/>
            <a:r>
              <a:rPr lang="en-US" dirty="0" smtClean="0">
                <a:latin typeface="Chaparral Pro" pitchFamily="18" charset="0"/>
              </a:rPr>
              <a:t>Learners </a:t>
            </a:r>
            <a:r>
              <a:rPr lang="en-US" dirty="0">
                <a:latin typeface="Chaparral Pro" pitchFamily="18" charset="0"/>
              </a:rPr>
              <a:t>enter the system with the pre-requisite literacy learning readiness in the JP </a:t>
            </a:r>
            <a:r>
              <a:rPr lang="en-US" dirty="0" smtClean="0">
                <a:latin typeface="Chaparral Pro" pitchFamily="18" charset="0"/>
              </a:rPr>
              <a:t>phase.</a:t>
            </a:r>
          </a:p>
        </p:txBody>
      </p:sp>
    </p:spTree>
    <p:extLst>
      <p:ext uri="{BB962C8B-B14F-4D97-AF65-F5344CB8AC3E}">
        <p14:creationId xmlns:p14="http://schemas.microsoft.com/office/powerpoint/2010/main" val="995668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>
            <a:normAutofit/>
          </a:bodyPr>
          <a:lstStyle/>
          <a:p>
            <a:pPr lvl="0"/>
            <a:r>
              <a:rPr lang="en-US" sz="4000" dirty="0" smtClean="0">
                <a:latin typeface="Apple Chancery" pitchFamily="66" charset="0"/>
              </a:rPr>
              <a:t>11. Achievements</a:t>
            </a:r>
            <a:endParaRPr lang="en-US" dirty="0">
              <a:latin typeface="Apple Chancer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Chaparral Pro" pitchFamily="18" charset="0"/>
              </a:rPr>
              <a:t>The EGRA pilot </a:t>
            </a:r>
            <a:r>
              <a:rPr lang="en-US" dirty="0" smtClean="0">
                <a:latin typeface="Chaparral Pro" pitchFamily="18" charset="0"/>
              </a:rPr>
              <a:t>and field testing were </a:t>
            </a:r>
            <a:r>
              <a:rPr lang="en-US" dirty="0">
                <a:latin typeface="Chaparral Pro" pitchFamily="18" charset="0"/>
              </a:rPr>
              <a:t>successfully </a:t>
            </a:r>
            <a:r>
              <a:rPr lang="en-US" dirty="0" smtClean="0">
                <a:latin typeface="Chaparral Pro" pitchFamily="18" charset="0"/>
              </a:rPr>
              <a:t>done.</a:t>
            </a:r>
          </a:p>
          <a:p>
            <a:pPr algn="just"/>
            <a:r>
              <a:rPr lang="en-US" dirty="0">
                <a:latin typeface="Chaparral Pro" pitchFamily="18" charset="0"/>
              </a:rPr>
              <a:t>T</a:t>
            </a:r>
            <a:r>
              <a:rPr lang="en-US" dirty="0" smtClean="0">
                <a:latin typeface="Chaparral Pro" pitchFamily="18" charset="0"/>
              </a:rPr>
              <a:t>he </a:t>
            </a:r>
            <a:r>
              <a:rPr lang="en-US" dirty="0">
                <a:latin typeface="Chaparral Pro" pitchFamily="18" charset="0"/>
              </a:rPr>
              <a:t>Namibian EGRA tool </a:t>
            </a:r>
            <a:r>
              <a:rPr lang="en-US" dirty="0" smtClean="0">
                <a:latin typeface="Chaparral Pro" pitchFamily="18" charset="0"/>
              </a:rPr>
              <a:t>developed in six languages.</a:t>
            </a:r>
          </a:p>
          <a:p>
            <a:pPr algn="just"/>
            <a:r>
              <a:rPr lang="en-US" dirty="0">
                <a:latin typeface="Chaparral Pro" pitchFamily="18" charset="0"/>
              </a:rPr>
              <a:t>EGRA tools </a:t>
            </a:r>
            <a:r>
              <a:rPr lang="en-US" dirty="0" smtClean="0">
                <a:latin typeface="Chaparral Pro" pitchFamily="18" charset="0"/>
              </a:rPr>
              <a:t>developed </a:t>
            </a:r>
            <a:r>
              <a:rPr lang="en-US" dirty="0">
                <a:latin typeface="Chaparral Pro" pitchFamily="18" charset="0"/>
              </a:rPr>
              <a:t>in the </a:t>
            </a:r>
            <a:r>
              <a:rPr lang="en-US" dirty="0" smtClean="0">
                <a:latin typeface="Chaparral Pro" pitchFamily="18" charset="0"/>
              </a:rPr>
              <a:t>5 local languages </a:t>
            </a:r>
            <a:r>
              <a:rPr lang="en-US" dirty="0">
                <a:latin typeface="Chaparral Pro" pitchFamily="18" charset="0"/>
              </a:rPr>
              <a:t>where Namibia is among the first few countries to do </a:t>
            </a:r>
            <a:r>
              <a:rPr lang="en-US" dirty="0" smtClean="0">
                <a:latin typeface="Chaparral Pro" pitchFamily="18" charset="0"/>
              </a:rPr>
              <a:t>so. </a:t>
            </a:r>
          </a:p>
          <a:p>
            <a:pPr algn="just"/>
            <a:r>
              <a:rPr lang="en-US" dirty="0" smtClean="0">
                <a:latin typeface="Chaparral Pro" pitchFamily="18" charset="0"/>
              </a:rPr>
              <a:t>Findings </a:t>
            </a:r>
            <a:r>
              <a:rPr lang="en-US" dirty="0">
                <a:latin typeface="Chaparral Pro" pitchFamily="18" charset="0"/>
              </a:rPr>
              <a:t>from the pilot </a:t>
            </a:r>
            <a:r>
              <a:rPr lang="en-US" dirty="0" smtClean="0">
                <a:latin typeface="Chaparral Pro" pitchFamily="18" charset="0"/>
              </a:rPr>
              <a:t>shared </a:t>
            </a:r>
            <a:r>
              <a:rPr lang="en-US" dirty="0">
                <a:latin typeface="Chaparral Pro" pitchFamily="18" charset="0"/>
              </a:rPr>
              <a:t>with the </a:t>
            </a:r>
            <a:r>
              <a:rPr lang="en-US" dirty="0" smtClean="0">
                <a:latin typeface="Chaparral Pro" pitchFamily="18" charset="0"/>
              </a:rPr>
              <a:t>regions.</a:t>
            </a:r>
          </a:p>
          <a:p>
            <a:pPr algn="just"/>
            <a:r>
              <a:rPr lang="en-US" dirty="0" smtClean="0">
                <a:latin typeface="Chaparral Pro" pitchFamily="18" charset="0"/>
              </a:rPr>
              <a:t>Literacy </a:t>
            </a:r>
            <a:r>
              <a:rPr lang="en-US" dirty="0">
                <a:latin typeface="Chaparral Pro" pitchFamily="18" charset="0"/>
              </a:rPr>
              <a:t>teaching manuals were </a:t>
            </a:r>
            <a:r>
              <a:rPr lang="en-US" dirty="0" smtClean="0">
                <a:latin typeface="Chaparral Pro" pitchFamily="18" charset="0"/>
              </a:rPr>
              <a:t>developed </a:t>
            </a:r>
            <a:r>
              <a:rPr lang="en-US" dirty="0">
                <a:latin typeface="Chaparral Pro" pitchFamily="18" charset="0"/>
              </a:rPr>
              <a:t>in all curriculum </a:t>
            </a:r>
            <a:r>
              <a:rPr lang="en-US" dirty="0" smtClean="0">
                <a:latin typeface="Chaparral Pro" pitchFamily="18" charset="0"/>
              </a:rPr>
              <a:t>languages for the intervention strategy.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387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00400"/>
          </a:xfrm>
        </p:spPr>
        <p:txBody>
          <a:bodyPr/>
          <a:lstStyle/>
          <a:p>
            <a:pPr algn="just"/>
            <a:r>
              <a:rPr lang="en-US" dirty="0">
                <a:latin typeface="Chaparral Pro" pitchFamily="18" charset="0"/>
              </a:rPr>
              <a:t>The EGRA pilot findings </a:t>
            </a:r>
            <a:r>
              <a:rPr lang="en-US" dirty="0" smtClean="0">
                <a:latin typeface="Chaparral Pro" pitchFamily="18" charset="0"/>
              </a:rPr>
              <a:t>guided </a:t>
            </a:r>
            <a:r>
              <a:rPr lang="en-US" dirty="0">
                <a:latin typeface="Chaparral Pro" pitchFamily="18" charset="0"/>
              </a:rPr>
              <a:t>the 2013/14 JP curriculum review which was implemented in </a:t>
            </a:r>
            <a:r>
              <a:rPr lang="en-US" dirty="0" smtClean="0">
                <a:latin typeface="Chaparral Pro" pitchFamily="18" charset="0"/>
              </a:rPr>
              <a:t>2015.</a:t>
            </a:r>
          </a:p>
          <a:p>
            <a:pPr algn="just"/>
            <a:r>
              <a:rPr lang="en-US" dirty="0" smtClean="0">
                <a:latin typeface="Chaparral Pro" pitchFamily="18" charset="0"/>
              </a:rPr>
              <a:t>The </a:t>
            </a:r>
            <a:r>
              <a:rPr lang="en-US" dirty="0">
                <a:latin typeface="Chaparral Pro" pitchFamily="18" charset="0"/>
              </a:rPr>
              <a:t>EGRA implementation conceptual framework is </a:t>
            </a:r>
            <a:r>
              <a:rPr lang="en-US" dirty="0" smtClean="0">
                <a:latin typeface="Chaparral Pro" pitchFamily="18" charset="0"/>
              </a:rPr>
              <a:t>developed.</a:t>
            </a:r>
          </a:p>
        </p:txBody>
      </p:sp>
    </p:spTree>
    <p:extLst>
      <p:ext uri="{BB962C8B-B14F-4D97-AF65-F5344CB8AC3E}">
        <p14:creationId xmlns:p14="http://schemas.microsoft.com/office/powerpoint/2010/main" val="1883166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Apple Chancery" pitchFamily="66" charset="0"/>
              </a:rPr>
              <a:t>12. Challenges in the implementation process</a:t>
            </a:r>
            <a:endParaRPr lang="en-US" sz="3200" dirty="0">
              <a:latin typeface="Apple Chancer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Chaparral Pro" pitchFamily="18" charset="0"/>
              </a:rPr>
              <a:t>EGRA </a:t>
            </a:r>
            <a:r>
              <a:rPr lang="en-US" dirty="0">
                <a:latin typeface="Chaparral Pro" pitchFamily="18" charset="0"/>
              </a:rPr>
              <a:t>tools are yet to be developed in </a:t>
            </a:r>
            <a:r>
              <a:rPr lang="en-US" dirty="0" smtClean="0">
                <a:latin typeface="Chaparral Pro" pitchFamily="18" charset="0"/>
              </a:rPr>
              <a:t>the remaining seven </a:t>
            </a:r>
            <a:r>
              <a:rPr lang="en-US" dirty="0">
                <a:latin typeface="Chaparral Pro" pitchFamily="18" charset="0"/>
              </a:rPr>
              <a:t>curriculum </a:t>
            </a:r>
            <a:r>
              <a:rPr lang="en-US" dirty="0" smtClean="0">
                <a:latin typeface="Chaparral Pro" pitchFamily="18" charset="0"/>
              </a:rPr>
              <a:t>languages.</a:t>
            </a:r>
          </a:p>
          <a:p>
            <a:pPr algn="just"/>
            <a:r>
              <a:rPr lang="en-US" dirty="0" smtClean="0">
                <a:latin typeface="Chaparral Pro" pitchFamily="18" charset="0"/>
              </a:rPr>
              <a:t>EGRA </a:t>
            </a:r>
            <a:r>
              <a:rPr lang="en-US" dirty="0">
                <a:latin typeface="Chaparral Pro" pitchFamily="18" charset="0"/>
              </a:rPr>
              <a:t>tools developed in six languages are yet to be </a:t>
            </a:r>
            <a:r>
              <a:rPr lang="en-US" dirty="0" smtClean="0">
                <a:latin typeface="Chaparral Pro" pitchFamily="18" charset="0"/>
              </a:rPr>
              <a:t>fully disseminated </a:t>
            </a:r>
            <a:r>
              <a:rPr lang="en-US" dirty="0">
                <a:latin typeface="Chaparral Pro" pitchFamily="18" charset="0"/>
              </a:rPr>
              <a:t>to the relevant </a:t>
            </a:r>
            <a:r>
              <a:rPr lang="en-US" dirty="0" smtClean="0">
                <a:latin typeface="Chaparral Pro" pitchFamily="18" charset="0"/>
              </a:rPr>
              <a:t>regions/schools.</a:t>
            </a:r>
          </a:p>
          <a:p>
            <a:pPr algn="just"/>
            <a:r>
              <a:rPr lang="en-US" dirty="0" smtClean="0">
                <a:latin typeface="Chaparral Pro" pitchFamily="18" charset="0"/>
              </a:rPr>
              <a:t>EGRA tool is </a:t>
            </a:r>
            <a:r>
              <a:rPr lang="en-US" dirty="0">
                <a:latin typeface="Chaparral Pro" pitchFamily="18" charset="0"/>
              </a:rPr>
              <a:t>not equivalent to a particular </a:t>
            </a:r>
            <a:r>
              <a:rPr lang="en-US" dirty="0" smtClean="0">
                <a:latin typeface="Chaparral Pro" pitchFamily="18" charset="0"/>
              </a:rPr>
              <a:t>grade.</a:t>
            </a:r>
          </a:p>
          <a:p>
            <a:pPr algn="just"/>
            <a:r>
              <a:rPr lang="en-US" dirty="0">
                <a:latin typeface="Chaparral Pro" pitchFamily="18" charset="0"/>
              </a:rPr>
              <a:t>The literacy teaching manuals </a:t>
            </a:r>
            <a:r>
              <a:rPr lang="en-US" dirty="0" smtClean="0">
                <a:latin typeface="Chaparral Pro" pitchFamily="18" charset="0"/>
              </a:rPr>
              <a:t>are yet to be disseminated </a:t>
            </a:r>
            <a:r>
              <a:rPr lang="en-US" dirty="0">
                <a:latin typeface="Chaparral Pro" pitchFamily="18" charset="0"/>
              </a:rPr>
              <a:t>to regions/schools</a:t>
            </a:r>
            <a:r>
              <a:rPr lang="en-US" dirty="0" smtClean="0">
                <a:latin typeface="Chaparral Pro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018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pple Chancery" pitchFamily="66" charset="0"/>
              </a:rPr>
              <a:t>13. Recommendations</a:t>
            </a:r>
            <a:endParaRPr lang="en-US" dirty="0">
              <a:latin typeface="Apple Chancer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sz="3400" dirty="0">
                <a:latin typeface="Chaparral Pro" pitchFamily="18" charset="0"/>
              </a:rPr>
              <a:t>EGRA tools to be developed in 7</a:t>
            </a:r>
            <a:r>
              <a:rPr lang="en-US" sz="3400" dirty="0" smtClean="0">
                <a:latin typeface="Chaparral Pro" pitchFamily="18" charset="0"/>
              </a:rPr>
              <a:t> languages remaining.</a:t>
            </a:r>
          </a:p>
          <a:p>
            <a:pPr algn="just"/>
            <a:r>
              <a:rPr lang="en-US" sz="3400" dirty="0">
                <a:latin typeface="Chaparral Pro" pitchFamily="18" charset="0"/>
              </a:rPr>
              <a:t>EGRA </a:t>
            </a:r>
            <a:r>
              <a:rPr lang="en-US" sz="3400" dirty="0" smtClean="0">
                <a:latin typeface="Chaparral Pro" pitchFamily="18" charset="0"/>
              </a:rPr>
              <a:t>tools </a:t>
            </a:r>
            <a:r>
              <a:rPr lang="en-US" sz="3400" dirty="0">
                <a:latin typeface="Chaparral Pro" pitchFamily="18" charset="0"/>
              </a:rPr>
              <a:t>to be disseminated to all the regions </a:t>
            </a:r>
            <a:r>
              <a:rPr lang="en-US" sz="3400" dirty="0" smtClean="0">
                <a:latin typeface="Chaparral Pro" pitchFamily="18" charset="0"/>
              </a:rPr>
              <a:t>countrywide.</a:t>
            </a:r>
          </a:p>
          <a:p>
            <a:pPr algn="just"/>
            <a:r>
              <a:rPr lang="en-US" sz="3400" dirty="0">
                <a:latin typeface="Chaparral Pro" pitchFamily="18" charset="0"/>
              </a:rPr>
              <a:t>The EGRA </a:t>
            </a:r>
            <a:r>
              <a:rPr lang="en-US" sz="3400" dirty="0" smtClean="0">
                <a:latin typeface="Chaparral Pro" pitchFamily="18" charset="0"/>
              </a:rPr>
              <a:t>tool </a:t>
            </a:r>
            <a:r>
              <a:rPr lang="en-US" sz="3400" dirty="0">
                <a:latin typeface="Chaparral Pro" pitchFamily="18" charset="0"/>
              </a:rPr>
              <a:t>should be reviewed in order to be equivalent to a particular </a:t>
            </a:r>
            <a:r>
              <a:rPr lang="en-US" sz="3400" dirty="0" smtClean="0">
                <a:latin typeface="Chaparral Pro" pitchFamily="18" charset="0"/>
              </a:rPr>
              <a:t>grade.</a:t>
            </a:r>
          </a:p>
          <a:p>
            <a:pPr algn="just"/>
            <a:r>
              <a:rPr lang="en-US" sz="3400" dirty="0">
                <a:latin typeface="Chaparral Pro" pitchFamily="18" charset="0"/>
              </a:rPr>
              <a:t>The literacy teaching manuals should be </a:t>
            </a:r>
            <a:r>
              <a:rPr lang="en-US" sz="3400" dirty="0" smtClean="0">
                <a:latin typeface="Chaparral Pro" pitchFamily="18" charset="0"/>
              </a:rPr>
              <a:t>disseminated </a:t>
            </a:r>
            <a:r>
              <a:rPr lang="en-US" sz="3400" dirty="0">
                <a:latin typeface="Chaparral Pro" pitchFamily="18" charset="0"/>
              </a:rPr>
              <a:t>to </a:t>
            </a:r>
            <a:r>
              <a:rPr lang="en-US" sz="3400" dirty="0" smtClean="0">
                <a:latin typeface="Chaparral Pro" pitchFamily="18" charset="0"/>
              </a:rPr>
              <a:t>regions/schools.</a:t>
            </a:r>
          </a:p>
          <a:p>
            <a:pPr algn="just"/>
            <a:r>
              <a:rPr lang="en-US" sz="3400" dirty="0">
                <a:latin typeface="Chaparral Pro" pitchFamily="18" charset="0"/>
              </a:rPr>
              <a:t>EGRA assessment </a:t>
            </a:r>
            <a:r>
              <a:rPr lang="en-US" sz="3400" dirty="0" smtClean="0">
                <a:latin typeface="Chaparral Pro" pitchFamily="18" charset="0"/>
              </a:rPr>
              <a:t>should be </a:t>
            </a:r>
            <a:r>
              <a:rPr lang="en-US" sz="3400" dirty="0">
                <a:latin typeface="Chaparral Pro" pitchFamily="18" charset="0"/>
              </a:rPr>
              <a:t>used at the JP phase </a:t>
            </a:r>
            <a:r>
              <a:rPr lang="en-US" sz="3400" dirty="0" smtClean="0">
                <a:latin typeface="Chaparral Pro" pitchFamily="18" charset="0"/>
              </a:rPr>
              <a:t>to </a:t>
            </a:r>
            <a:r>
              <a:rPr lang="en-US" sz="3400" dirty="0">
                <a:latin typeface="Chaparral Pro" pitchFamily="18" charset="0"/>
              </a:rPr>
              <a:t>monitor literacy teaching at the foundation level in Namibia.</a:t>
            </a:r>
            <a:endParaRPr lang="en-US" sz="3400" dirty="0" smtClean="0">
              <a:latin typeface="Chaparral Pro" pitchFamily="18" charset="0"/>
            </a:endParaRPr>
          </a:p>
          <a:p>
            <a:endParaRPr lang="en-US" dirty="0">
              <a:latin typeface="Chaparral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7317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pple Chancery" pitchFamily="66" charset="0"/>
              </a:rPr>
              <a:t>14. Conclusion</a:t>
            </a:r>
            <a:endParaRPr lang="en-US" dirty="0">
              <a:latin typeface="Apple Chancer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Chaparral Pro" pitchFamily="18" charset="0"/>
              </a:rPr>
              <a:t>Assessments </a:t>
            </a:r>
            <a:r>
              <a:rPr lang="en-US" dirty="0">
                <a:latin typeface="Chaparral Pro" pitchFamily="18" charset="0"/>
              </a:rPr>
              <a:t>are important for measuring learning and for knowing whether the education system is producing the desired results for </a:t>
            </a:r>
            <a:r>
              <a:rPr lang="en-US" dirty="0" smtClean="0">
                <a:latin typeface="Chaparral Pro" pitchFamily="18" charset="0"/>
              </a:rPr>
              <a:t>learners.</a:t>
            </a:r>
          </a:p>
          <a:p>
            <a:pPr algn="just"/>
            <a:r>
              <a:rPr lang="en-US" dirty="0" smtClean="0">
                <a:latin typeface="Chaparral Pro" pitchFamily="18" charset="0"/>
              </a:rPr>
              <a:t>Without </a:t>
            </a:r>
            <a:r>
              <a:rPr lang="en-US" dirty="0">
                <a:latin typeface="Chaparral Pro" pitchFamily="18" charset="0"/>
              </a:rPr>
              <a:t>effective assessment it is impossible to know whether learners are learning, as well as knowing if the curriculum reviews are </a:t>
            </a:r>
            <a:r>
              <a:rPr lang="en-US" dirty="0" smtClean="0">
                <a:latin typeface="Chaparral Pro" pitchFamily="18" charset="0"/>
              </a:rPr>
              <a:t>working.</a:t>
            </a:r>
          </a:p>
          <a:p>
            <a:pPr algn="just">
              <a:buFont typeface="Wingdings" pitchFamily="2" charset="2"/>
              <a:buChar char="v"/>
            </a:pPr>
            <a:r>
              <a:rPr lang="en-US" i="1" dirty="0" smtClean="0">
                <a:latin typeface="Chaparral Pro" pitchFamily="18" charset="0"/>
              </a:rPr>
              <a:t>“Assessment </a:t>
            </a:r>
            <a:r>
              <a:rPr lang="en-US" i="1" dirty="0">
                <a:latin typeface="Chaparral Pro" pitchFamily="18" charset="0"/>
              </a:rPr>
              <a:t>goes to the heart of what matters in education: not </a:t>
            </a:r>
            <a:r>
              <a:rPr lang="en-US" i="1" dirty="0" smtClean="0">
                <a:latin typeface="Chaparral Pro" pitchFamily="18" charset="0"/>
              </a:rPr>
              <a:t>just enrollment </a:t>
            </a:r>
            <a:r>
              <a:rPr lang="en-US" i="1" dirty="0">
                <a:latin typeface="Chaparral Pro" pitchFamily="18" charset="0"/>
              </a:rPr>
              <a:t>and completion rates, but the ultimate goal of </a:t>
            </a:r>
            <a:r>
              <a:rPr lang="en-US" i="1" dirty="0" smtClean="0">
                <a:latin typeface="Chaparral Pro" pitchFamily="18" charset="0"/>
              </a:rPr>
              <a:t>student learning” </a:t>
            </a:r>
          </a:p>
          <a:p>
            <a:pPr marL="0" indent="0">
              <a:buNone/>
            </a:pPr>
            <a:r>
              <a:rPr lang="en-US" i="1" dirty="0" smtClean="0">
                <a:latin typeface="Chaparral Pro" pitchFamily="18" charset="0"/>
              </a:rPr>
              <a:t>(Marguerite Clarke, p. 1, 2012).</a:t>
            </a:r>
            <a:endParaRPr lang="en-US" dirty="0" smtClean="0">
              <a:latin typeface="Chaparral Pro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45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itchFamily="34" charset="0"/>
              <a:buChar char="•"/>
            </a:pPr>
            <a:r>
              <a:rPr lang="en-US" dirty="0" smtClean="0">
                <a:latin typeface="Apple Chancery" pitchFamily="66" charset="0"/>
              </a:rPr>
              <a:t>Outline</a:t>
            </a:r>
            <a:endParaRPr lang="en-US" dirty="0">
              <a:latin typeface="Apple Chancer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i="1" dirty="0">
                <a:latin typeface="Chaparral Pro" pitchFamily="18" charset="0"/>
              </a:rPr>
              <a:t>What is EGRA </a:t>
            </a:r>
            <a:r>
              <a:rPr lang="en-US" i="1" dirty="0" smtClean="0">
                <a:latin typeface="Chaparral Pro" pitchFamily="18" charset="0"/>
              </a:rPr>
              <a:t>?</a:t>
            </a:r>
            <a:endParaRPr lang="en-US" i="1" dirty="0">
              <a:latin typeface="Chaparral Pro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i="1" dirty="0">
                <a:latin typeface="Chaparral Pro" pitchFamily="18" charset="0"/>
              </a:rPr>
              <a:t>Purpose of EGRA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>
                <a:latin typeface="Chaparral Pro" pitchFamily="18" charset="0"/>
              </a:rPr>
              <a:t>EGRA application in </a:t>
            </a:r>
            <a:r>
              <a:rPr lang="en-US" i="1" dirty="0" smtClean="0">
                <a:latin typeface="Chaparral Pro" pitchFamily="18" charset="0"/>
              </a:rPr>
              <a:t>Africa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latin typeface="Chaparral Pro" pitchFamily="18" charset="0"/>
              </a:rPr>
              <a:t>Background </a:t>
            </a:r>
            <a:r>
              <a:rPr lang="en-US" i="1" dirty="0">
                <a:latin typeface="Chaparral Pro" pitchFamily="18" charset="0"/>
              </a:rPr>
              <a:t>of EGRA in </a:t>
            </a:r>
            <a:r>
              <a:rPr lang="en-US" i="1" dirty="0" smtClean="0">
                <a:latin typeface="Chaparral Pro" pitchFamily="18" charset="0"/>
              </a:rPr>
              <a:t>Namibia</a:t>
            </a:r>
            <a:endParaRPr lang="en-US" i="1" dirty="0">
              <a:latin typeface="Chaparral Pro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latin typeface="Chaparral Pro" pitchFamily="18" charset="0"/>
              </a:rPr>
              <a:t>What </a:t>
            </a:r>
            <a:r>
              <a:rPr lang="en-US" i="1" dirty="0">
                <a:latin typeface="Chaparral Pro" pitchFamily="18" charset="0"/>
              </a:rPr>
              <a:t>prompted EGRA in Namibia</a:t>
            </a:r>
            <a:r>
              <a:rPr lang="en-US" i="1" dirty="0" smtClean="0">
                <a:latin typeface="Chaparral Pro" pitchFamily="18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>
                <a:latin typeface="Chaparral Pro" pitchFamily="18" charset="0"/>
              </a:rPr>
              <a:t>SACMEQ Countries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latin typeface="Chaparral Pro" pitchFamily="18" charset="0"/>
              </a:rPr>
              <a:t>The </a:t>
            </a:r>
            <a:r>
              <a:rPr lang="en-US" i="1" dirty="0">
                <a:latin typeface="Chaparral Pro" pitchFamily="18" charset="0"/>
              </a:rPr>
              <a:t>Namibian EGRA </a:t>
            </a:r>
            <a:r>
              <a:rPr lang="en-US" i="1" dirty="0" smtClean="0">
                <a:latin typeface="Chaparral Pro" pitchFamily="18" charset="0"/>
              </a:rPr>
              <a:t>tool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latin typeface="Chaparral Pro" pitchFamily="18" charset="0"/>
              </a:rPr>
              <a:t>Funding </a:t>
            </a:r>
            <a:r>
              <a:rPr lang="en-US" i="1" dirty="0">
                <a:latin typeface="Chaparral Pro" pitchFamily="18" charset="0"/>
              </a:rPr>
              <a:t>of EGRA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latin typeface="Chaparral Pro" pitchFamily="18" charset="0"/>
              </a:rPr>
              <a:t>EGRA </a:t>
            </a:r>
            <a:r>
              <a:rPr lang="en-US" i="1" dirty="0">
                <a:latin typeface="Chaparral Pro" pitchFamily="18" charset="0"/>
              </a:rPr>
              <a:t>Pilot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>
                <a:latin typeface="Chaparral Pro" pitchFamily="18" charset="0"/>
              </a:rPr>
              <a:t>EGRA </a:t>
            </a:r>
            <a:r>
              <a:rPr lang="en-US" i="1" dirty="0" smtClean="0">
                <a:latin typeface="Chaparral Pro" pitchFamily="18" charset="0"/>
              </a:rPr>
              <a:t>Intervention Strategy</a:t>
            </a:r>
            <a:endParaRPr lang="en-US" i="1" dirty="0">
              <a:latin typeface="Chaparral Pro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i="1" dirty="0">
                <a:latin typeface="Chaparral Pro" pitchFamily="18" charset="0"/>
              </a:rPr>
              <a:t>Achievements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>
                <a:latin typeface="Chaparral Pro" pitchFamily="18" charset="0"/>
              </a:rPr>
              <a:t>Challenges in the implementation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>
                <a:latin typeface="Chaparral Pro" pitchFamily="18" charset="0"/>
              </a:rPr>
              <a:t>Recommendations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>
                <a:latin typeface="Chaparral Pro" pitchFamily="18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48325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pple Chancery" pitchFamily="66" charset="0"/>
              </a:rPr>
              <a:t>Thank you</a:t>
            </a:r>
            <a:endParaRPr lang="en-US" dirty="0">
              <a:latin typeface="Apple Chancer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latin typeface="Bodoni Poster" pitchFamily="18" charset="0"/>
              </a:rPr>
              <a:t>Questions and Comments…..</a:t>
            </a:r>
            <a:endParaRPr lang="en-US" dirty="0">
              <a:latin typeface="Bodoni Poster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77000" y="4724400"/>
            <a:ext cx="1676400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u="heavy" dirty="0">
                <a:latin typeface="Arial Black" pitchFamily="34" charset="0"/>
              </a:rPr>
              <a:t>EG</a:t>
            </a:r>
            <a:r>
              <a:rPr lang="en-US" sz="3600" b="1" u="heavy" dirty="0">
                <a:solidFill>
                  <a:srgbClr val="FFC000"/>
                </a:solidFill>
                <a:latin typeface="Arial Black" pitchFamily="34" charset="0"/>
              </a:rPr>
              <a:t>R</a:t>
            </a:r>
            <a:r>
              <a:rPr lang="en-US" sz="3600" b="1" u="heavy" dirty="0">
                <a:latin typeface="Arial Black" pitchFamily="34" charset="0"/>
              </a:rPr>
              <a:t>A</a:t>
            </a:r>
            <a:endParaRPr lang="en-US" sz="3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623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pple Chancery" pitchFamily="66" charset="0"/>
              </a:rPr>
              <a:t>1</a:t>
            </a:r>
            <a:r>
              <a:rPr lang="en-US" dirty="0" smtClean="0">
                <a:latin typeface="Apple Chancery" pitchFamily="66" charset="0"/>
              </a:rPr>
              <a:t>. What is EGRA?</a:t>
            </a:r>
            <a:endParaRPr lang="en-US" dirty="0">
              <a:latin typeface="Apple Chancer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199"/>
            <a:ext cx="8229600" cy="2895601"/>
          </a:xfrm>
        </p:spPr>
        <p:txBody>
          <a:bodyPr/>
          <a:lstStyle/>
          <a:p>
            <a:pPr algn="just"/>
            <a:r>
              <a:rPr lang="en-US" dirty="0">
                <a:latin typeface="Chaparral Pro" pitchFamily="18" charset="0"/>
              </a:rPr>
              <a:t>Early Grade Reading Assessment (EGRA) is a one-on-one reading assessment. </a:t>
            </a:r>
            <a:endParaRPr lang="en-US" dirty="0" smtClean="0">
              <a:latin typeface="Chaparral Pro" pitchFamily="18" charset="0"/>
            </a:endParaRPr>
          </a:p>
          <a:p>
            <a:pPr algn="just"/>
            <a:r>
              <a:rPr lang="en-US" dirty="0" smtClean="0">
                <a:latin typeface="Chaparral Pro" pitchFamily="18" charset="0"/>
              </a:rPr>
              <a:t>The EGRA </a:t>
            </a:r>
            <a:r>
              <a:rPr lang="en-US" dirty="0">
                <a:latin typeface="Chaparral Pro" pitchFamily="18" charset="0"/>
              </a:rPr>
              <a:t>concept was developed in the United States in </a:t>
            </a:r>
            <a:r>
              <a:rPr lang="en-US" dirty="0" smtClean="0">
                <a:latin typeface="Chaparral Pro" pitchFamily="18" charset="0"/>
              </a:rPr>
              <a:t>2006.</a:t>
            </a:r>
          </a:p>
          <a:p>
            <a:pPr algn="just"/>
            <a:r>
              <a:rPr lang="en-US" dirty="0">
                <a:latin typeface="Chaparral Pro" pitchFamily="18" charset="0"/>
              </a:rPr>
              <a:t>EGRA is now being used in over 70 countries and in more than 120 languages </a:t>
            </a:r>
            <a:r>
              <a:rPr lang="en-US" dirty="0" smtClean="0">
                <a:latin typeface="Chaparral Pro" pitchFamily="18" charset="0"/>
              </a:rPr>
              <a:t>worldwide.</a:t>
            </a:r>
          </a:p>
        </p:txBody>
      </p:sp>
    </p:spTree>
    <p:extLst>
      <p:ext uri="{BB962C8B-B14F-4D97-AF65-F5344CB8AC3E}">
        <p14:creationId xmlns:p14="http://schemas.microsoft.com/office/powerpoint/2010/main" val="404098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pple Chancery" pitchFamily="66" charset="0"/>
              </a:rPr>
              <a:t>2</a:t>
            </a:r>
            <a:r>
              <a:rPr lang="en-US" dirty="0" smtClean="0">
                <a:latin typeface="Apple Chancery" pitchFamily="66" charset="0"/>
              </a:rPr>
              <a:t>. Purpose of EGRA</a:t>
            </a:r>
            <a:endParaRPr lang="en-US" dirty="0">
              <a:latin typeface="Apple Chancer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32232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Chaparral Pro" pitchFamily="18" charset="0"/>
              </a:rPr>
              <a:t>To diagnose </a:t>
            </a:r>
            <a:r>
              <a:rPr lang="en-US" dirty="0">
                <a:latin typeface="Chaparral Pro" pitchFamily="18" charset="0"/>
              </a:rPr>
              <a:t>strengths and weaknesses in early </a:t>
            </a:r>
            <a:r>
              <a:rPr lang="en-US" dirty="0" smtClean="0">
                <a:latin typeface="Chaparral Pro" pitchFamily="18" charset="0"/>
              </a:rPr>
              <a:t>reading.</a:t>
            </a:r>
          </a:p>
          <a:p>
            <a:pPr algn="just"/>
            <a:r>
              <a:rPr lang="en-US" dirty="0" smtClean="0">
                <a:latin typeface="Chaparral Pro" pitchFamily="18" charset="0"/>
              </a:rPr>
              <a:t>To provide </a:t>
            </a:r>
            <a:r>
              <a:rPr lang="en-US" dirty="0">
                <a:latin typeface="Chaparral Pro" pitchFamily="18" charset="0"/>
              </a:rPr>
              <a:t>immediate feedback to the </a:t>
            </a:r>
            <a:r>
              <a:rPr lang="en-US" dirty="0" smtClean="0">
                <a:latin typeface="Chaparral Pro" pitchFamily="18" charset="0"/>
              </a:rPr>
              <a:t>educators.</a:t>
            </a:r>
          </a:p>
          <a:p>
            <a:pPr algn="just"/>
            <a:r>
              <a:rPr lang="en-US" dirty="0" smtClean="0">
                <a:latin typeface="Chaparral Pro" pitchFamily="18" charset="0"/>
              </a:rPr>
              <a:t>To update </a:t>
            </a:r>
            <a:r>
              <a:rPr lang="en-US" dirty="0">
                <a:latin typeface="Chaparral Pro" pitchFamily="18" charset="0"/>
              </a:rPr>
              <a:t>educators and parents on the status of reading of their </a:t>
            </a:r>
            <a:r>
              <a:rPr lang="en-US" dirty="0" smtClean="0">
                <a:latin typeface="Chaparral Pro" pitchFamily="18" charset="0"/>
              </a:rPr>
              <a:t>children.</a:t>
            </a:r>
          </a:p>
          <a:p>
            <a:pPr algn="just"/>
            <a:r>
              <a:rPr lang="en-US" dirty="0" smtClean="0">
                <a:latin typeface="Chaparral Pro" pitchFamily="18" charset="0"/>
              </a:rPr>
              <a:t>To provide information </a:t>
            </a:r>
            <a:r>
              <a:rPr lang="en-US" dirty="0">
                <a:latin typeface="Chaparral Pro" pitchFamily="18" charset="0"/>
              </a:rPr>
              <a:t>for </a:t>
            </a:r>
            <a:r>
              <a:rPr lang="en-US" dirty="0" smtClean="0">
                <a:latin typeface="Chaparral Pro" pitchFamily="18" charset="0"/>
              </a:rPr>
              <a:t>teachers </a:t>
            </a:r>
            <a:r>
              <a:rPr lang="en-US" dirty="0">
                <a:latin typeface="Chaparral Pro" pitchFamily="18" charset="0"/>
              </a:rPr>
              <a:t>upon which to base their </a:t>
            </a:r>
            <a:r>
              <a:rPr lang="en-US" dirty="0" smtClean="0">
                <a:latin typeface="Chaparral Pro" pitchFamily="18" charset="0"/>
              </a:rPr>
              <a:t>planning.</a:t>
            </a:r>
            <a:endParaRPr lang="en-US" dirty="0">
              <a:latin typeface="Chaparral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88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182" y="457200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pple Chancery" pitchFamily="66" charset="0"/>
              </a:rPr>
              <a:t>3. EGRA Application in Africa</a:t>
            </a:r>
            <a:endParaRPr lang="en-US" dirty="0">
              <a:latin typeface="Apple Chancer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5376863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6248400" y="1066800"/>
            <a:ext cx="25908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latin typeface="Chaparral Pro" pitchFamily="18" charset="0"/>
              </a:rPr>
              <a:t>01. Egypt</a:t>
            </a:r>
          </a:p>
          <a:p>
            <a:pPr eaLnBrk="1" hangingPunct="1"/>
            <a:r>
              <a:rPr lang="en-US" dirty="0">
                <a:latin typeface="Chaparral Pro" pitchFamily="18" charset="0"/>
              </a:rPr>
              <a:t>02. Ethiopia</a:t>
            </a:r>
          </a:p>
          <a:p>
            <a:pPr eaLnBrk="1" hangingPunct="1"/>
            <a:r>
              <a:rPr lang="en-US" dirty="0">
                <a:latin typeface="Chaparral Pro" pitchFamily="18" charset="0"/>
              </a:rPr>
              <a:t>03. Kenya</a:t>
            </a:r>
          </a:p>
          <a:p>
            <a:pPr eaLnBrk="1" hangingPunct="1"/>
            <a:r>
              <a:rPr lang="en-US" dirty="0">
                <a:latin typeface="Chaparral Pro" pitchFamily="18" charset="0"/>
              </a:rPr>
              <a:t>04. Uganda</a:t>
            </a:r>
          </a:p>
          <a:p>
            <a:pPr eaLnBrk="1" hangingPunct="1"/>
            <a:r>
              <a:rPr lang="en-US" dirty="0">
                <a:latin typeface="Chaparral Pro" pitchFamily="18" charset="0"/>
              </a:rPr>
              <a:t>05. Malawi</a:t>
            </a:r>
          </a:p>
          <a:p>
            <a:pPr eaLnBrk="1" hangingPunct="1"/>
            <a:r>
              <a:rPr lang="en-US" dirty="0">
                <a:latin typeface="Chaparral Pro" pitchFamily="18" charset="0"/>
              </a:rPr>
              <a:t>06. Zambia</a:t>
            </a:r>
          </a:p>
          <a:p>
            <a:pPr eaLnBrk="1" hangingPunct="1"/>
            <a:r>
              <a:rPr lang="en-US" dirty="0">
                <a:latin typeface="Chaparral Pro" pitchFamily="18" charset="0"/>
              </a:rPr>
              <a:t>07. South Africa</a:t>
            </a:r>
          </a:p>
          <a:p>
            <a:pPr eaLnBrk="1" hangingPunct="1"/>
            <a:r>
              <a:rPr lang="en-US" dirty="0">
                <a:latin typeface="Chaparral Pro" pitchFamily="18" charset="0"/>
              </a:rPr>
              <a:t>08. DRC</a:t>
            </a:r>
          </a:p>
          <a:p>
            <a:pPr eaLnBrk="1" hangingPunct="1"/>
            <a:r>
              <a:rPr lang="en-US" dirty="0">
                <a:latin typeface="Chaparral Pro" pitchFamily="18" charset="0"/>
              </a:rPr>
              <a:t>09. Ghana</a:t>
            </a:r>
          </a:p>
          <a:p>
            <a:pPr eaLnBrk="1" hangingPunct="1"/>
            <a:r>
              <a:rPr lang="en-US" dirty="0">
                <a:latin typeface="Chaparral Pro" pitchFamily="18" charset="0"/>
              </a:rPr>
              <a:t>10. Rwanda</a:t>
            </a:r>
          </a:p>
          <a:p>
            <a:pPr eaLnBrk="1" hangingPunct="1"/>
            <a:r>
              <a:rPr lang="en-US" dirty="0">
                <a:latin typeface="Chaparral Pro" pitchFamily="18" charset="0"/>
              </a:rPr>
              <a:t>11. Liberia</a:t>
            </a:r>
          </a:p>
          <a:p>
            <a:pPr eaLnBrk="1" hangingPunct="1"/>
            <a:r>
              <a:rPr lang="en-US" dirty="0">
                <a:latin typeface="Chaparral Pro" pitchFamily="18" charset="0"/>
              </a:rPr>
              <a:t>12. Mali</a:t>
            </a:r>
          </a:p>
          <a:p>
            <a:pPr eaLnBrk="1" hangingPunct="1"/>
            <a:r>
              <a:rPr lang="en-US" dirty="0">
                <a:latin typeface="Chaparral Pro" pitchFamily="18" charset="0"/>
              </a:rPr>
              <a:t>13. Mozambique</a:t>
            </a:r>
          </a:p>
          <a:p>
            <a:pPr eaLnBrk="1" hangingPunct="1"/>
            <a:r>
              <a:rPr lang="en-US" dirty="0">
                <a:latin typeface="Chaparral Pro" pitchFamily="18" charset="0"/>
              </a:rPr>
              <a:t>14. Madagascar</a:t>
            </a:r>
          </a:p>
          <a:p>
            <a:pPr eaLnBrk="1" hangingPunct="1"/>
            <a:r>
              <a:rPr lang="en-US" dirty="0">
                <a:latin typeface="Chaparral Pro" pitchFamily="18" charset="0"/>
              </a:rPr>
              <a:t>15. Nigeria</a:t>
            </a:r>
          </a:p>
          <a:p>
            <a:pPr eaLnBrk="1" hangingPunct="1"/>
            <a:r>
              <a:rPr lang="en-US" dirty="0">
                <a:latin typeface="Chaparral Pro" pitchFamily="18" charset="0"/>
              </a:rPr>
              <a:t>16. Sierra Leone</a:t>
            </a:r>
          </a:p>
          <a:p>
            <a:pPr eaLnBrk="1" hangingPunct="1"/>
            <a:r>
              <a:rPr lang="en-US" dirty="0">
                <a:latin typeface="Chaparral Pro" pitchFamily="18" charset="0"/>
              </a:rPr>
              <a:t>17. Senegal</a:t>
            </a:r>
          </a:p>
          <a:p>
            <a:pPr eaLnBrk="1" hangingPunct="1"/>
            <a:r>
              <a:rPr lang="en-US" dirty="0">
                <a:latin typeface="Chaparral Pro" pitchFamily="18" charset="0"/>
              </a:rPr>
              <a:t>18. Gambia</a:t>
            </a:r>
          </a:p>
          <a:p>
            <a:pPr eaLnBrk="1" hangingPunct="1"/>
            <a:r>
              <a:rPr lang="en-US" dirty="0">
                <a:latin typeface="Chaparral Pro" pitchFamily="18" charset="0"/>
              </a:rPr>
              <a:t>19. Tanzania</a:t>
            </a:r>
          </a:p>
          <a:p>
            <a:pPr eaLnBrk="1" hangingPunct="1"/>
            <a:r>
              <a:rPr lang="en-US" dirty="0">
                <a:latin typeface="Chaparral Pro" pitchFamily="18" charset="0"/>
              </a:rPr>
              <a:t>20. </a:t>
            </a:r>
            <a:r>
              <a:rPr lang="en-US" dirty="0" smtClean="0">
                <a:latin typeface="Chaparral Pro" pitchFamily="18" charset="0"/>
              </a:rPr>
              <a:t>Namibia</a:t>
            </a:r>
            <a:r>
              <a:rPr lang="en-US" dirty="0" smtClean="0">
                <a:solidFill>
                  <a:srgbClr val="FF0000"/>
                </a:solidFill>
                <a:latin typeface="Chaparral Pro" pitchFamily="18" charset="0"/>
              </a:rPr>
              <a:t> </a:t>
            </a:r>
            <a:endParaRPr lang="en-US" dirty="0">
              <a:latin typeface="Chaparral Pro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992582" y="4800600"/>
            <a:ext cx="457200" cy="762000"/>
          </a:xfrm>
          <a:prstGeom prst="rect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hangingPunct="0"/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12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latin typeface="Apple Chancery" pitchFamily="66" charset="0"/>
              </a:rPr>
              <a:t>4</a:t>
            </a:r>
            <a:r>
              <a:rPr lang="en-US" sz="4400" dirty="0" smtClean="0">
                <a:latin typeface="Apple Chancery" pitchFamily="66" charset="0"/>
              </a:rPr>
              <a:t>. </a:t>
            </a:r>
            <a:r>
              <a:rPr lang="en-US" sz="4000" dirty="0" smtClean="0">
                <a:latin typeface="Apple Chancery" pitchFamily="66" charset="0"/>
              </a:rPr>
              <a:t>Background of EGRA in Namibia</a:t>
            </a:r>
            <a:endParaRPr lang="en-US" sz="4000" dirty="0">
              <a:latin typeface="Apple Chancer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550920"/>
          </a:xfrm>
        </p:spPr>
        <p:txBody>
          <a:bodyPr>
            <a:normAutofit/>
          </a:bodyPr>
          <a:lstStyle/>
          <a:p>
            <a:r>
              <a:rPr lang="en-US" dirty="0">
                <a:latin typeface="Chaparral Pro" pitchFamily="18" charset="0"/>
              </a:rPr>
              <a:t>EGRA was introduced in Namibia in </a:t>
            </a:r>
            <a:r>
              <a:rPr lang="en-US" dirty="0" smtClean="0">
                <a:latin typeface="Chaparral Pro" pitchFamily="18" charset="0"/>
              </a:rPr>
              <a:t>2012.</a:t>
            </a:r>
          </a:p>
          <a:p>
            <a:r>
              <a:rPr lang="en-US" dirty="0" smtClean="0">
                <a:latin typeface="Chaparral Pro" pitchFamily="18" charset="0"/>
              </a:rPr>
              <a:t>Piloted </a:t>
            </a:r>
            <a:r>
              <a:rPr lang="en-US" dirty="0">
                <a:latin typeface="Chaparral Pro" pitchFamily="18" charset="0"/>
              </a:rPr>
              <a:t>in three </a:t>
            </a:r>
            <a:r>
              <a:rPr lang="en-US" dirty="0" smtClean="0">
                <a:latin typeface="Chaparral Pro" pitchFamily="18" charset="0"/>
              </a:rPr>
              <a:t>languages.</a:t>
            </a:r>
          </a:p>
          <a:p>
            <a:r>
              <a:rPr lang="en-US" dirty="0" smtClean="0">
                <a:latin typeface="Chaparral Pro" pitchFamily="18" charset="0"/>
              </a:rPr>
              <a:t>In </a:t>
            </a:r>
            <a:r>
              <a:rPr lang="en-US" dirty="0">
                <a:latin typeface="Chaparral Pro" pitchFamily="18" charset="0"/>
              </a:rPr>
              <a:t>three different regions (</a:t>
            </a:r>
            <a:r>
              <a:rPr lang="en-US" dirty="0" err="1">
                <a:latin typeface="Chaparral Pro" pitchFamily="18" charset="0"/>
              </a:rPr>
              <a:t>Hardap</a:t>
            </a:r>
            <a:r>
              <a:rPr lang="en-US" dirty="0">
                <a:latin typeface="Chaparral Pro" pitchFamily="18" charset="0"/>
              </a:rPr>
              <a:t>, </a:t>
            </a:r>
            <a:r>
              <a:rPr lang="en-US" dirty="0" err="1" smtClean="0">
                <a:latin typeface="Chaparral Pro" pitchFamily="18" charset="0"/>
              </a:rPr>
              <a:t>Kavango</a:t>
            </a:r>
            <a:r>
              <a:rPr lang="en-US" dirty="0">
                <a:latin typeface="Chaparral Pro" pitchFamily="18" charset="0"/>
              </a:rPr>
              <a:t> </a:t>
            </a:r>
            <a:r>
              <a:rPr lang="en-US" dirty="0" smtClean="0">
                <a:latin typeface="Chaparral Pro" pitchFamily="18" charset="0"/>
              </a:rPr>
              <a:t>and </a:t>
            </a:r>
            <a:r>
              <a:rPr lang="en-US" dirty="0" err="1">
                <a:latin typeface="Chaparral Pro" pitchFamily="18" charset="0"/>
              </a:rPr>
              <a:t>Oshikoto</a:t>
            </a:r>
            <a:r>
              <a:rPr lang="en-US" dirty="0" smtClean="0">
                <a:latin typeface="Chaparral Pro" pitchFamily="18" charset="0"/>
              </a:rPr>
              <a:t>).</a:t>
            </a:r>
          </a:p>
          <a:p>
            <a:r>
              <a:rPr lang="en-US" dirty="0" smtClean="0">
                <a:latin typeface="Chaparral Pro" pitchFamily="18" charset="0"/>
              </a:rPr>
              <a:t>Now available in six languages. (Khoekhoegowab, Oshindonga, ESL, </a:t>
            </a:r>
            <a:r>
              <a:rPr lang="en-US" dirty="0" err="1" smtClean="0">
                <a:latin typeface="Chaparral Pro" pitchFamily="18" charset="0"/>
              </a:rPr>
              <a:t>Rukwangali</a:t>
            </a:r>
            <a:r>
              <a:rPr lang="en-US" dirty="0" smtClean="0">
                <a:latin typeface="Chaparral Pro" pitchFamily="18" charset="0"/>
              </a:rPr>
              <a:t>, </a:t>
            </a:r>
            <a:r>
              <a:rPr lang="en-US" dirty="0" err="1" smtClean="0">
                <a:latin typeface="Chaparral Pro" pitchFamily="18" charset="0"/>
              </a:rPr>
              <a:t>Oshikwanyama</a:t>
            </a:r>
            <a:r>
              <a:rPr lang="en-US" dirty="0" smtClean="0">
                <a:latin typeface="Chaparral Pro" pitchFamily="18" charset="0"/>
              </a:rPr>
              <a:t> &amp; </a:t>
            </a:r>
            <a:r>
              <a:rPr lang="en-US" dirty="0" err="1" smtClean="0">
                <a:latin typeface="Chaparral Pro" pitchFamily="18" charset="0"/>
              </a:rPr>
              <a:t>Otjiherero</a:t>
            </a:r>
            <a:r>
              <a:rPr lang="en-US" dirty="0" smtClean="0">
                <a:latin typeface="Chaparral Pro" pitchFamily="18" charset="0"/>
              </a:rPr>
              <a:t>). </a:t>
            </a:r>
            <a:endParaRPr lang="en-US" dirty="0">
              <a:latin typeface="Chaparral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45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04088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pple Chancery" pitchFamily="66" charset="0"/>
              </a:rPr>
              <a:t>5</a:t>
            </a:r>
            <a:r>
              <a:rPr lang="en-US" sz="4000" dirty="0" smtClean="0">
                <a:latin typeface="Apple Chancery" pitchFamily="66" charset="0"/>
              </a:rPr>
              <a:t>. What prompted EGRA in Namibia?</a:t>
            </a:r>
            <a:endParaRPr lang="en-US" sz="4000" dirty="0">
              <a:latin typeface="Apple Chancer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Chaparral Pro" pitchFamily="18" charset="0"/>
              </a:rPr>
              <a:t>Vision 2030 - </a:t>
            </a:r>
            <a:r>
              <a:rPr lang="en-US" dirty="0">
                <a:latin typeface="Chaparral Pro" pitchFamily="18" charset="0"/>
              </a:rPr>
              <a:t>calls for equitable social </a:t>
            </a:r>
            <a:r>
              <a:rPr lang="en-US" dirty="0" smtClean="0">
                <a:latin typeface="Chaparral Pro" pitchFamily="18" charset="0"/>
              </a:rPr>
              <a:t>development.</a:t>
            </a:r>
          </a:p>
          <a:p>
            <a:pPr algn="just"/>
            <a:r>
              <a:rPr lang="en-US" dirty="0" smtClean="0">
                <a:latin typeface="Chaparral Pro" pitchFamily="18" charset="0"/>
              </a:rPr>
              <a:t>MoEAC strategy on </a:t>
            </a:r>
            <a:r>
              <a:rPr lang="en-US" dirty="0">
                <a:latin typeface="Chaparral Pro" pitchFamily="18" charset="0"/>
              </a:rPr>
              <a:t>the </a:t>
            </a:r>
            <a:r>
              <a:rPr lang="en-US" dirty="0" smtClean="0">
                <a:latin typeface="Chaparral Pro" pitchFamily="18" charset="0"/>
              </a:rPr>
              <a:t>development </a:t>
            </a:r>
            <a:r>
              <a:rPr lang="en-US" dirty="0">
                <a:latin typeface="Chaparral Pro" pitchFamily="18" charset="0"/>
              </a:rPr>
              <a:t>of </a:t>
            </a:r>
            <a:r>
              <a:rPr lang="en-US" dirty="0" smtClean="0">
                <a:latin typeface="Chaparral Pro" pitchFamily="18" charset="0"/>
              </a:rPr>
              <a:t>early literacy to lay a </a:t>
            </a:r>
            <a:r>
              <a:rPr lang="en-US" dirty="0">
                <a:latin typeface="Chaparral Pro" pitchFamily="18" charset="0"/>
              </a:rPr>
              <a:t>strong foundation </a:t>
            </a:r>
            <a:r>
              <a:rPr lang="en-US" dirty="0" smtClean="0">
                <a:latin typeface="Chaparral Pro" pitchFamily="18" charset="0"/>
              </a:rPr>
              <a:t>reading </a:t>
            </a:r>
            <a:r>
              <a:rPr lang="en-US" dirty="0">
                <a:latin typeface="Chaparral Pro" pitchFamily="18" charset="0"/>
              </a:rPr>
              <a:t>to avoid gaps in </a:t>
            </a:r>
            <a:r>
              <a:rPr lang="en-US" dirty="0" smtClean="0">
                <a:latin typeface="Chaparral Pro" pitchFamily="18" charset="0"/>
              </a:rPr>
              <a:t>learning.</a:t>
            </a:r>
          </a:p>
          <a:p>
            <a:pPr algn="just"/>
            <a:r>
              <a:rPr lang="en-US" dirty="0" smtClean="0">
                <a:latin typeface="Chaparral Pro" pitchFamily="18" charset="0"/>
              </a:rPr>
              <a:t>The </a:t>
            </a:r>
            <a:r>
              <a:rPr lang="en-US" dirty="0">
                <a:latin typeface="Chaparral Pro" pitchFamily="18" charset="0"/>
              </a:rPr>
              <a:t>poor literacy outcomes for Namibia in the Southern and Eastern Africa Consortium for Monitoring Educational Quality project three (</a:t>
            </a:r>
            <a:r>
              <a:rPr lang="en-US" dirty="0" smtClean="0">
                <a:latin typeface="Chaparral Pro" pitchFamily="18" charset="0"/>
              </a:rPr>
              <a:t>SACMEQ </a:t>
            </a:r>
            <a:r>
              <a:rPr lang="en-US" dirty="0">
                <a:latin typeface="Chaparral Pro" pitchFamily="18" charset="0"/>
              </a:rPr>
              <a:t>III – 2010) </a:t>
            </a:r>
            <a:r>
              <a:rPr lang="en-US" dirty="0" smtClean="0">
                <a:latin typeface="Chaparral Pro" pitchFamily="18" charset="0"/>
              </a:rPr>
              <a:t>report.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52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pple Chancery" pitchFamily="66" charset="0"/>
              </a:rPr>
              <a:t>6</a:t>
            </a:r>
            <a:r>
              <a:rPr lang="en-US" dirty="0" smtClean="0">
                <a:latin typeface="Apple Chancery" pitchFamily="66" charset="0"/>
              </a:rPr>
              <a:t>. </a:t>
            </a:r>
            <a:r>
              <a:rPr lang="en-US" dirty="0" smtClean="0">
                <a:latin typeface="Apple Chancery" pitchFamily="66" charset="0"/>
              </a:rPr>
              <a:t>SACMEQ </a:t>
            </a:r>
            <a:r>
              <a:rPr lang="en-US" dirty="0" smtClean="0">
                <a:latin typeface="Apple Chancery" pitchFamily="66" charset="0"/>
              </a:rPr>
              <a:t>Countries</a:t>
            </a:r>
            <a:endParaRPr lang="en-US" dirty="0">
              <a:latin typeface="Apple Chancery" pitchFamily="66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/>
          <a:srcRect l="20877" t="18198" r="21382" b="37402"/>
          <a:stretch/>
        </p:blipFill>
        <p:spPr bwMode="auto">
          <a:xfrm>
            <a:off x="1828800" y="1905000"/>
            <a:ext cx="5715000" cy="3733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910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pple Chancery" pitchFamily="66" charset="0"/>
              </a:rPr>
              <a:t>7</a:t>
            </a:r>
            <a:r>
              <a:rPr lang="en-US" dirty="0" smtClean="0">
                <a:latin typeface="Apple Chancery" pitchFamily="66" charset="0"/>
              </a:rPr>
              <a:t>. The </a:t>
            </a:r>
            <a:r>
              <a:rPr lang="en-US" dirty="0">
                <a:latin typeface="Apple Chancery" pitchFamily="66" charset="0"/>
              </a:rPr>
              <a:t>Namibian EGRA tool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haparral Pro" pitchFamily="18" charset="0"/>
              </a:rPr>
              <a:t>Consists </a:t>
            </a:r>
            <a:r>
              <a:rPr lang="en-US" dirty="0">
                <a:latin typeface="Chaparral Pro" pitchFamily="18" charset="0"/>
              </a:rPr>
              <a:t>of five </a:t>
            </a:r>
            <a:r>
              <a:rPr lang="en-US" dirty="0" smtClean="0">
                <a:latin typeface="Chaparral Pro" pitchFamily="18" charset="0"/>
              </a:rPr>
              <a:t>subtasks: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haparral Pro" pitchFamily="18" charset="0"/>
              </a:rPr>
              <a:t>Phonemic awareness (for sound discrimination - auditory)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haparral Pro" pitchFamily="18" charset="0"/>
              </a:rPr>
              <a:t>Phonics (linking sounds to letters/symbols to form a letter sound – visual &amp; auditory)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haparral Pro" pitchFamily="18" charset="0"/>
              </a:rPr>
              <a:t>Non-word reading (develop fluency)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haparral Pro" pitchFamily="18" charset="0"/>
              </a:rPr>
              <a:t>Passage reading (develop vocabulary)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haparral Pro" pitchFamily="18" charset="0"/>
              </a:rPr>
              <a:t>Comprehension questions (understanding)</a:t>
            </a:r>
          </a:p>
          <a:p>
            <a:r>
              <a:rPr lang="en-US" sz="2600" dirty="0">
                <a:latin typeface="Chaparral Pro" pitchFamily="18" charset="0"/>
              </a:rPr>
              <a:t>All the subtasks </a:t>
            </a:r>
            <a:r>
              <a:rPr lang="en-US" sz="2600" dirty="0" smtClean="0">
                <a:latin typeface="Chaparral Pro" pitchFamily="18" charset="0"/>
              </a:rPr>
              <a:t>are timed (1 </a:t>
            </a:r>
            <a:r>
              <a:rPr lang="en-US" sz="2600" dirty="0">
                <a:latin typeface="Chaparral Pro" pitchFamily="18" charset="0"/>
              </a:rPr>
              <a:t>minute</a:t>
            </a:r>
            <a:r>
              <a:rPr lang="en-US" sz="2600" dirty="0" smtClean="0">
                <a:latin typeface="Chaparral Pro" pitchFamily="18" charset="0"/>
              </a:rPr>
              <a:t>), </a:t>
            </a:r>
            <a:r>
              <a:rPr lang="en-US" sz="2600" dirty="0">
                <a:latin typeface="Chaparral Pro" pitchFamily="18" charset="0"/>
              </a:rPr>
              <a:t>except the </a:t>
            </a:r>
            <a:r>
              <a:rPr lang="en-US" sz="2600" dirty="0" smtClean="0">
                <a:latin typeface="Chaparral Pro" pitchFamily="18" charset="0"/>
              </a:rPr>
              <a:t>phonemic awareness and the comprehension </a:t>
            </a:r>
            <a:r>
              <a:rPr lang="en-US" sz="2600" dirty="0">
                <a:latin typeface="Chaparral Pro" pitchFamily="18" charset="0"/>
              </a:rPr>
              <a:t>subtask.</a:t>
            </a:r>
            <a:endParaRPr lang="en-US" sz="2600" dirty="0" smtClean="0">
              <a:latin typeface="Chaparral Pro" pitchFamily="18" charset="0"/>
            </a:endParaRP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15802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2684</TotalTime>
  <Words>961</Words>
  <Application>Microsoft Office PowerPoint</Application>
  <PresentationFormat>On-screen Show (4:3)</PresentationFormat>
  <Paragraphs>121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Adobe Garamond Pro Bold</vt:lpstr>
      <vt:lpstr>Apple Chancery</vt:lpstr>
      <vt:lpstr>Arial</vt:lpstr>
      <vt:lpstr>Arial Black</vt:lpstr>
      <vt:lpstr>Bodoni Poster</vt:lpstr>
      <vt:lpstr>Calibri</vt:lpstr>
      <vt:lpstr>Chaparral Pro</vt:lpstr>
      <vt:lpstr>Constantia</vt:lpstr>
      <vt:lpstr>Wingdings</vt:lpstr>
      <vt:lpstr>Wingdings 2</vt:lpstr>
      <vt:lpstr>Flow</vt:lpstr>
      <vt:lpstr>Title: An evaluation of Early Grade Reading Assessment in Namibia</vt:lpstr>
      <vt:lpstr>Outline</vt:lpstr>
      <vt:lpstr>1. What is EGRA?</vt:lpstr>
      <vt:lpstr>2. Purpose of EGRA</vt:lpstr>
      <vt:lpstr>3. EGRA Application in Africa</vt:lpstr>
      <vt:lpstr>4. Background of EGRA in Namibia</vt:lpstr>
      <vt:lpstr>5. What prompted EGRA in Namibia?</vt:lpstr>
      <vt:lpstr>6. SACMEQ Countries</vt:lpstr>
      <vt:lpstr>7. The Namibian EGRA tool</vt:lpstr>
      <vt:lpstr>8. Funding of EGRA</vt:lpstr>
      <vt:lpstr>9. The EGRA Pilot</vt:lpstr>
      <vt:lpstr>PowerPoint Presentation</vt:lpstr>
      <vt:lpstr>PowerPoint Presentation</vt:lpstr>
      <vt:lpstr>10. EGRA Intervention Strategy</vt:lpstr>
      <vt:lpstr>11. Achievements</vt:lpstr>
      <vt:lpstr>PowerPoint Presentation</vt:lpstr>
      <vt:lpstr>12. Challenges in the implementation process</vt:lpstr>
      <vt:lpstr>13. Recommendations</vt:lpstr>
      <vt:lpstr>14. Conclusion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An evaluation of Early Grade Reading Assessment in Namibia</dc:title>
  <dc:creator>Eino Haifidi</dc:creator>
  <cp:lastModifiedBy>Eino Haifidi</cp:lastModifiedBy>
  <cp:revision>22</cp:revision>
  <cp:lastPrinted>2019-05-15T09:48:52Z</cp:lastPrinted>
  <dcterms:created xsi:type="dcterms:W3CDTF">2019-05-13T13:31:06Z</dcterms:created>
  <dcterms:modified xsi:type="dcterms:W3CDTF">2019-05-21T11:06:22Z</dcterms:modified>
</cp:coreProperties>
</file>